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83" r:id="rId4"/>
    <p:sldId id="275" r:id="rId5"/>
    <p:sldId id="257" r:id="rId6"/>
    <p:sldId id="258" r:id="rId7"/>
    <p:sldId id="278" r:id="rId8"/>
    <p:sldId id="279" r:id="rId9"/>
    <p:sldId id="261" r:id="rId10"/>
    <p:sldId id="262" r:id="rId11"/>
    <p:sldId id="280" r:id="rId12"/>
    <p:sldId id="264" r:id="rId13"/>
    <p:sldId id="281" r:id="rId14"/>
    <p:sldId id="266" r:id="rId15"/>
    <p:sldId id="267" r:id="rId16"/>
    <p:sldId id="282" r:id="rId17"/>
    <p:sldId id="269" r:id="rId18"/>
    <p:sldId id="270" r:id="rId19"/>
    <p:sldId id="274" r:id="rId20"/>
    <p:sldId id="256" r:id="rId21"/>
    <p:sldId id="273" r:id="rId22"/>
    <p:sldId id="272" r:id="rId23"/>
    <p:sldId id="259" r:id="rId24"/>
    <p:sldId id="260" r:id="rId25"/>
    <p:sldId id="263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01CE5-66CB-4186-87BC-4BA12B6C28E8}" v="2" dt="2024-04-30T19:11:36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es Berkel" userId="9b3e031c-8991-4514-bf35-8e13f6fd8252" providerId="ADAL" clId="{9BB01CE5-66CB-4186-87BC-4BA12B6C28E8}"/>
    <pc:docChg chg="custSel addSld modSld">
      <pc:chgData name="Cees Berkel" userId="9b3e031c-8991-4514-bf35-8e13f6fd8252" providerId="ADAL" clId="{9BB01CE5-66CB-4186-87BC-4BA12B6C28E8}" dt="2024-04-30T19:16:22.953" v="1100" actId="20577"/>
      <pc:docMkLst>
        <pc:docMk/>
      </pc:docMkLst>
      <pc:sldChg chg="modSp mod">
        <pc:chgData name="Cees Berkel" userId="9b3e031c-8991-4514-bf35-8e13f6fd8252" providerId="ADAL" clId="{9BB01CE5-66CB-4186-87BC-4BA12B6C28E8}" dt="2024-04-30T18:58:06.381" v="210"/>
        <pc:sldMkLst>
          <pc:docMk/>
          <pc:sldMk cId="1520428431" sldId="257"/>
        </pc:sldMkLst>
        <pc:spChg chg="mod">
          <ac:chgData name="Cees Berkel" userId="9b3e031c-8991-4514-bf35-8e13f6fd8252" providerId="ADAL" clId="{9BB01CE5-66CB-4186-87BC-4BA12B6C28E8}" dt="2024-04-30T18:54:49.293" v="198" actId="27636"/>
          <ac:spMkLst>
            <pc:docMk/>
            <pc:sldMk cId="1520428431" sldId="257"/>
            <ac:spMk id="2" creationId="{550E6A97-80FB-FFE7-8975-643FE1CB5963}"/>
          </ac:spMkLst>
        </pc:spChg>
        <pc:spChg chg="mod">
          <ac:chgData name="Cees Berkel" userId="9b3e031c-8991-4514-bf35-8e13f6fd8252" providerId="ADAL" clId="{9BB01CE5-66CB-4186-87BC-4BA12B6C28E8}" dt="2024-04-30T18:58:06.381" v="210"/>
          <ac:spMkLst>
            <pc:docMk/>
            <pc:sldMk cId="1520428431" sldId="257"/>
            <ac:spMk id="3" creationId="{95575966-218D-9CBD-C7D7-F55399E8F594}"/>
          </ac:spMkLst>
        </pc:spChg>
      </pc:sldChg>
      <pc:sldChg chg="modSp new mod">
        <pc:chgData name="Cees Berkel" userId="9b3e031c-8991-4514-bf35-8e13f6fd8252" providerId="ADAL" clId="{9BB01CE5-66CB-4186-87BC-4BA12B6C28E8}" dt="2024-04-30T18:59:45.337" v="217" actId="255"/>
        <pc:sldMkLst>
          <pc:docMk/>
          <pc:sldMk cId="735370817" sldId="258"/>
        </pc:sldMkLst>
        <pc:spChg chg="mod">
          <ac:chgData name="Cees Berkel" userId="9b3e031c-8991-4514-bf35-8e13f6fd8252" providerId="ADAL" clId="{9BB01CE5-66CB-4186-87BC-4BA12B6C28E8}" dt="2024-04-30T18:58:44.416" v="213" actId="27636"/>
          <ac:spMkLst>
            <pc:docMk/>
            <pc:sldMk cId="735370817" sldId="258"/>
            <ac:spMk id="2" creationId="{635CA5C1-23B8-6F3F-9418-41C43FAA6FB0}"/>
          </ac:spMkLst>
        </pc:spChg>
        <pc:spChg chg="mod">
          <ac:chgData name="Cees Berkel" userId="9b3e031c-8991-4514-bf35-8e13f6fd8252" providerId="ADAL" clId="{9BB01CE5-66CB-4186-87BC-4BA12B6C28E8}" dt="2024-04-30T18:59:45.337" v="217" actId="255"/>
          <ac:spMkLst>
            <pc:docMk/>
            <pc:sldMk cId="735370817" sldId="258"/>
            <ac:spMk id="3" creationId="{3D6B9D76-B74C-4C88-ED62-D64D2C3AFB7D}"/>
          </ac:spMkLst>
        </pc:spChg>
      </pc:sldChg>
      <pc:sldChg chg="modSp new mod">
        <pc:chgData name="Cees Berkel" userId="9b3e031c-8991-4514-bf35-8e13f6fd8252" providerId="ADAL" clId="{9BB01CE5-66CB-4186-87BC-4BA12B6C28E8}" dt="2024-04-30T19:02:59.261" v="378" actId="20577"/>
        <pc:sldMkLst>
          <pc:docMk/>
          <pc:sldMk cId="776799074" sldId="259"/>
        </pc:sldMkLst>
        <pc:spChg chg="mod">
          <ac:chgData name="Cees Berkel" userId="9b3e031c-8991-4514-bf35-8e13f6fd8252" providerId="ADAL" clId="{9BB01CE5-66CB-4186-87BC-4BA12B6C28E8}" dt="2024-04-30T19:01:31.831" v="235" actId="20577"/>
          <ac:spMkLst>
            <pc:docMk/>
            <pc:sldMk cId="776799074" sldId="259"/>
            <ac:spMk id="2" creationId="{A631672A-B86B-7606-E396-748E5495C9A7}"/>
          </ac:spMkLst>
        </pc:spChg>
        <pc:spChg chg="mod">
          <ac:chgData name="Cees Berkel" userId="9b3e031c-8991-4514-bf35-8e13f6fd8252" providerId="ADAL" clId="{9BB01CE5-66CB-4186-87BC-4BA12B6C28E8}" dt="2024-04-30T19:02:59.261" v="378" actId="20577"/>
          <ac:spMkLst>
            <pc:docMk/>
            <pc:sldMk cId="776799074" sldId="259"/>
            <ac:spMk id="3" creationId="{77FB5113-0B8A-B6E7-B5CC-C8F45511A92C}"/>
          </ac:spMkLst>
        </pc:spChg>
      </pc:sldChg>
      <pc:sldChg chg="modSp new mod">
        <pc:chgData name="Cees Berkel" userId="9b3e031c-8991-4514-bf35-8e13f6fd8252" providerId="ADAL" clId="{9BB01CE5-66CB-4186-87BC-4BA12B6C28E8}" dt="2024-04-30T19:05:56.153" v="575" actId="20577"/>
        <pc:sldMkLst>
          <pc:docMk/>
          <pc:sldMk cId="190165151" sldId="260"/>
        </pc:sldMkLst>
        <pc:spChg chg="mod">
          <ac:chgData name="Cees Berkel" userId="9b3e031c-8991-4514-bf35-8e13f6fd8252" providerId="ADAL" clId="{9BB01CE5-66CB-4186-87BC-4BA12B6C28E8}" dt="2024-04-30T19:03:32.113" v="403" actId="20577"/>
          <ac:spMkLst>
            <pc:docMk/>
            <pc:sldMk cId="190165151" sldId="260"/>
            <ac:spMk id="2" creationId="{602C3ABD-E104-FA52-4E63-E6FDF2A75E14}"/>
          </ac:spMkLst>
        </pc:spChg>
        <pc:spChg chg="mod">
          <ac:chgData name="Cees Berkel" userId="9b3e031c-8991-4514-bf35-8e13f6fd8252" providerId="ADAL" clId="{9BB01CE5-66CB-4186-87BC-4BA12B6C28E8}" dt="2024-04-30T19:05:56.153" v="575" actId="20577"/>
          <ac:spMkLst>
            <pc:docMk/>
            <pc:sldMk cId="190165151" sldId="260"/>
            <ac:spMk id="3" creationId="{04A4FEBB-B7AE-F06D-E6D5-122E5D0F8A25}"/>
          </ac:spMkLst>
        </pc:spChg>
      </pc:sldChg>
      <pc:sldChg chg="modSp new mod">
        <pc:chgData name="Cees Berkel" userId="9b3e031c-8991-4514-bf35-8e13f6fd8252" providerId="ADAL" clId="{9BB01CE5-66CB-4186-87BC-4BA12B6C28E8}" dt="2024-04-30T19:08:25.665" v="749" actId="20577"/>
        <pc:sldMkLst>
          <pc:docMk/>
          <pc:sldMk cId="2736449036" sldId="261"/>
        </pc:sldMkLst>
        <pc:spChg chg="mod">
          <ac:chgData name="Cees Berkel" userId="9b3e031c-8991-4514-bf35-8e13f6fd8252" providerId="ADAL" clId="{9BB01CE5-66CB-4186-87BC-4BA12B6C28E8}" dt="2024-04-30T19:06:27.574" v="595" actId="20577"/>
          <ac:spMkLst>
            <pc:docMk/>
            <pc:sldMk cId="2736449036" sldId="261"/>
            <ac:spMk id="2" creationId="{CE3F6083-864B-39AF-34EC-96EC96DCAA05}"/>
          </ac:spMkLst>
        </pc:spChg>
        <pc:spChg chg="mod">
          <ac:chgData name="Cees Berkel" userId="9b3e031c-8991-4514-bf35-8e13f6fd8252" providerId="ADAL" clId="{9BB01CE5-66CB-4186-87BC-4BA12B6C28E8}" dt="2024-04-30T19:08:25.665" v="749" actId="20577"/>
          <ac:spMkLst>
            <pc:docMk/>
            <pc:sldMk cId="2736449036" sldId="261"/>
            <ac:spMk id="3" creationId="{CB710A38-02CF-9D7E-7B1B-1A75761E746A}"/>
          </ac:spMkLst>
        </pc:spChg>
      </pc:sldChg>
      <pc:sldChg chg="modSp new mod">
        <pc:chgData name="Cees Berkel" userId="9b3e031c-8991-4514-bf35-8e13f6fd8252" providerId="ADAL" clId="{9BB01CE5-66CB-4186-87BC-4BA12B6C28E8}" dt="2024-04-30T19:13:26.120" v="909" actId="20577"/>
        <pc:sldMkLst>
          <pc:docMk/>
          <pc:sldMk cId="2320336955" sldId="262"/>
        </pc:sldMkLst>
        <pc:spChg chg="mod">
          <ac:chgData name="Cees Berkel" userId="9b3e031c-8991-4514-bf35-8e13f6fd8252" providerId="ADAL" clId="{9BB01CE5-66CB-4186-87BC-4BA12B6C28E8}" dt="2024-04-30T19:11:46.806" v="788" actId="20577"/>
          <ac:spMkLst>
            <pc:docMk/>
            <pc:sldMk cId="2320336955" sldId="262"/>
            <ac:spMk id="2" creationId="{2E4094DF-7910-A655-5376-076161A47084}"/>
          </ac:spMkLst>
        </pc:spChg>
        <pc:spChg chg="mod">
          <ac:chgData name="Cees Berkel" userId="9b3e031c-8991-4514-bf35-8e13f6fd8252" providerId="ADAL" clId="{9BB01CE5-66CB-4186-87BC-4BA12B6C28E8}" dt="2024-04-30T19:13:26.120" v="909" actId="20577"/>
          <ac:spMkLst>
            <pc:docMk/>
            <pc:sldMk cId="2320336955" sldId="262"/>
            <ac:spMk id="3" creationId="{E1153660-4F97-DDA5-F573-0E0CCAF70DAF}"/>
          </ac:spMkLst>
        </pc:spChg>
      </pc:sldChg>
      <pc:sldChg chg="modSp new mod">
        <pc:chgData name="Cees Berkel" userId="9b3e031c-8991-4514-bf35-8e13f6fd8252" providerId="ADAL" clId="{9BB01CE5-66CB-4186-87BC-4BA12B6C28E8}" dt="2024-04-30T19:16:22.953" v="1100" actId="20577"/>
        <pc:sldMkLst>
          <pc:docMk/>
          <pc:sldMk cId="3264543478" sldId="263"/>
        </pc:sldMkLst>
        <pc:spChg chg="mod">
          <ac:chgData name="Cees Berkel" userId="9b3e031c-8991-4514-bf35-8e13f6fd8252" providerId="ADAL" clId="{9BB01CE5-66CB-4186-87BC-4BA12B6C28E8}" dt="2024-04-30T19:14:39.855" v="929" actId="20577"/>
          <ac:spMkLst>
            <pc:docMk/>
            <pc:sldMk cId="3264543478" sldId="263"/>
            <ac:spMk id="2" creationId="{7244E5F1-70C7-9F76-D59C-125FD1ACE2FC}"/>
          </ac:spMkLst>
        </pc:spChg>
        <pc:spChg chg="mod">
          <ac:chgData name="Cees Berkel" userId="9b3e031c-8991-4514-bf35-8e13f6fd8252" providerId="ADAL" clId="{9BB01CE5-66CB-4186-87BC-4BA12B6C28E8}" dt="2024-04-30T19:16:22.953" v="1100" actId="20577"/>
          <ac:spMkLst>
            <pc:docMk/>
            <pc:sldMk cId="3264543478" sldId="263"/>
            <ac:spMk id="3" creationId="{BA99BA66-D7FF-5094-90AD-AA1FF58825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4E73D-949A-DCE9-BD31-631E69A99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B597D4-51FA-861F-5200-7431B17A5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208011-F62E-376A-4702-E45AE735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BCFF83-EE61-8004-ED0F-060C2A36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7A406-4641-7258-5904-CCA167C2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22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E35AA-2B35-2653-EECB-E6742DE4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0749EB-0A8E-AF3B-228A-C2EE63F82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36DDBD-7385-8355-E197-1CF0203C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5D680B-7337-777B-B571-93C00F1B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3C25B-B7BF-ECC7-AD20-480FA001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53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DD6F009-7318-8399-9BF8-651E28C07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DD80F9-9F76-5D00-A2BF-5711DBD73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B5D8B4-2C65-03CB-EC24-3EED1EDF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0C49FA-0939-2B17-6F82-5383A965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E00112-C1FE-0675-84ED-6F44D87A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44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43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0810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A77B9-A4A9-FD9A-3201-8ACE6BF4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464CF6-6996-8D97-1FE9-2BD54245E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CB42E9-BF3F-CBD4-394A-F304E5CF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7473A1-89F3-0A56-CF59-B0C66035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76555-2AD7-7DBC-F804-B03705BE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27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F1E74-6D98-B602-C865-F94F9061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83451A-08DB-49AF-D5D3-416D51A6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571539-0ECF-337C-0FBA-29B6B4B8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8476D1-CFB0-19E8-8E33-19B38A64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84F115-B83C-D26A-AAF2-0341FA4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59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1D0E4-EF82-626F-2EDA-2DF93CFE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371AC8-DF1C-EDBA-CB18-08A4839AB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D32CF9-C415-B1F9-B859-9B0D85797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EB21A4-A94A-CE89-0469-8E0B198D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056C75-88DA-2815-9848-6596837B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FA1E20-B208-6F70-6B73-58BF965C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30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B02CE-EFBA-48A4-64B0-132E6B0A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066D01-6825-23F6-DC3D-F0C8E0663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DEC7C1-A041-56B1-6792-7B7D2B89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1D71F3-F5BC-6689-79B4-E5CB85F78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216A065-3D07-5B75-3833-031C6A5A6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ABB82E-F4FB-6741-9176-05A70AF6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EEE1DA-BE79-8989-BD5E-4E5EC714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24EC56B-90C8-DB14-199E-67A9C3DD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48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9BF31-5ED9-9B7A-2203-5A4983B0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E183C9A-E300-D52C-5EF7-B0215F28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038DED-6326-57D7-DA60-6AC741C9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694A19-8B97-D61E-428F-D9E0A450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63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6B29C43-EEA4-1EA1-27E0-4859B1C6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0E288A-0410-FE9F-79F9-E5C7841A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84C06B-B3F1-DC1F-0163-F85815BF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7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AF260-BBD4-8912-9C54-02005EF7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0860B-BAF0-F5F2-58E4-12BD5C68F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D451F3-FA36-BA83-2C2D-C118671E8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AFBABB-FD09-AC12-FF5C-1AC7EFEA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EBF779-81C7-891D-F030-65EDAB04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656871-875A-205C-2919-C6E00284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82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ECA89-CF09-EDED-F487-EAD5AF92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52FBD8B-A1D1-7681-23F4-4CAEE4975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4F7918-A40A-1AE6-A88B-8391D2F6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38991D-B99F-D060-46C1-749BB86E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0B3859-CD19-AF0F-418D-587C3870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030DDC-8E62-85DB-F8EE-6CAC0BA0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96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4B5F3FE-5A67-D936-307C-43C37076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17978F-5086-104C-D2F1-BE6DFF85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9AE445-47C2-0B20-BAF1-3BD1A28A4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2F346-A6F6-440B-BCDE-25F70A8A5688}" type="datetimeFigureOut">
              <a:rPr lang="nl-NL" smtClean="0"/>
              <a:t>22-11-2024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43C2B7-FCDE-7C6D-6D0C-AECDBDAAA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5A9B57-EDB2-D7E3-B6FC-3E03F542D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FF3F-B056-45FA-B9F1-376D251740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42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B53DD-0A60-E585-40A2-2CF92632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Algemene</a:t>
            </a:r>
            <a:r>
              <a:rPr lang="en-US" sz="3600" dirty="0"/>
              <a:t> </a:t>
            </a:r>
            <a:r>
              <a:rPr lang="en-US" sz="3600" dirty="0" err="1"/>
              <a:t>Ledenvergadering</a:t>
            </a:r>
            <a:r>
              <a:rPr lang="en-US" sz="3600" dirty="0"/>
              <a:t> 20 </a:t>
            </a:r>
            <a:r>
              <a:rPr lang="en-US" sz="3600" dirty="0" err="1"/>
              <a:t>november</a:t>
            </a:r>
            <a:r>
              <a:rPr lang="en-US" sz="3600" dirty="0"/>
              <a:t> 2024</a:t>
            </a:r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id="{82AECBCD-B443-DA83-EE4D-825FBCA2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9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Voors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Voorstel</a:t>
            </a:r>
          </a:p>
        </p:txBody>
      </p:sp>
      <p:sp>
        <p:nvSpPr>
          <p:cNvPr id="190" name="een basislidmaatschap van TPV Spitsbergen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een basislidmaatschap van TPV Spitsbergen,</a:t>
            </a:r>
          </a:p>
          <a:p>
            <a:r>
              <a:t>aan te vullen met modules:</a:t>
            </a:r>
          </a:p>
          <a:p>
            <a:pPr lvl="1"/>
            <a:r>
              <a:t>tennis, volledig of alleen overdag</a:t>
            </a:r>
          </a:p>
          <a:p>
            <a:pPr lvl="1"/>
            <a:r>
              <a:t>padel, volledig of alleen overdag</a:t>
            </a:r>
          </a:p>
          <a:p>
            <a:pPr lvl="1"/>
            <a:r>
              <a:t>combi van keuzes</a:t>
            </a:r>
          </a:p>
          <a:p>
            <a:r>
              <a:t>Daarmee is en blijft Spits één vereniging maar hebben de leden een keuze.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antall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aantallen</a:t>
            </a:r>
          </a:p>
        </p:txBody>
      </p:sp>
      <p:sp>
        <p:nvSpPr>
          <p:cNvPr id="193" name="jeugd                 80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jeugd</a:t>
            </a:r>
            <a:r>
              <a:rPr dirty="0"/>
              <a:t>              </a:t>
            </a:r>
            <a:r>
              <a:rPr lang="nl-NL" dirty="0"/>
              <a:t>   </a:t>
            </a:r>
            <a:r>
              <a:rPr dirty="0"/>
              <a:t>  </a:t>
            </a:r>
            <a:r>
              <a:rPr lang="nl-NL" dirty="0"/>
              <a:t>  </a:t>
            </a:r>
            <a:r>
              <a:rPr dirty="0"/>
              <a:t> 80</a:t>
            </a:r>
          </a:p>
          <a:p>
            <a:r>
              <a:rPr dirty="0" err="1"/>
              <a:t>overdag</a:t>
            </a:r>
            <a:r>
              <a:rPr dirty="0"/>
              <a:t>        </a:t>
            </a:r>
            <a:r>
              <a:rPr lang="nl-NL" dirty="0"/>
              <a:t>   </a:t>
            </a:r>
            <a:r>
              <a:rPr dirty="0"/>
              <a:t> </a:t>
            </a:r>
            <a:r>
              <a:rPr lang="nl-NL" dirty="0"/>
              <a:t>  </a:t>
            </a:r>
            <a:r>
              <a:rPr dirty="0"/>
              <a:t> </a:t>
            </a:r>
            <a:r>
              <a:rPr lang="nl-NL" dirty="0"/>
              <a:t> </a:t>
            </a:r>
            <a:r>
              <a:rPr dirty="0"/>
              <a:t> 90 </a:t>
            </a:r>
          </a:p>
          <a:p>
            <a:r>
              <a:rPr dirty="0"/>
              <a:t>combi            </a:t>
            </a:r>
            <a:r>
              <a:rPr lang="nl-NL" dirty="0"/>
              <a:t>    </a:t>
            </a:r>
            <a:r>
              <a:rPr dirty="0"/>
              <a:t> </a:t>
            </a:r>
            <a:r>
              <a:rPr lang="nl-NL" dirty="0"/>
              <a:t>  </a:t>
            </a:r>
            <a:r>
              <a:rPr dirty="0"/>
              <a:t> 640</a:t>
            </a:r>
          </a:p>
          <a:p>
            <a:r>
              <a:rPr dirty="0" err="1"/>
              <a:t>alleen</a:t>
            </a:r>
            <a:r>
              <a:rPr dirty="0"/>
              <a:t> tennis   </a:t>
            </a:r>
            <a:r>
              <a:rPr lang="nl-NL" dirty="0"/>
              <a:t>   </a:t>
            </a:r>
            <a:r>
              <a:rPr dirty="0"/>
              <a:t> 370</a:t>
            </a:r>
          </a:p>
          <a:p>
            <a:r>
              <a:rPr dirty="0"/>
              <a:t>combi </a:t>
            </a:r>
            <a:r>
              <a:rPr dirty="0" err="1"/>
              <a:t>overdag</a:t>
            </a:r>
            <a:r>
              <a:rPr dirty="0"/>
              <a:t> </a:t>
            </a:r>
            <a:r>
              <a:rPr lang="nl-NL" dirty="0"/>
              <a:t> </a:t>
            </a:r>
            <a:r>
              <a:rPr dirty="0"/>
              <a:t> 50</a:t>
            </a:r>
          </a:p>
          <a:p>
            <a:r>
              <a:rPr dirty="0" err="1"/>
              <a:t>totaal</a:t>
            </a:r>
            <a:r>
              <a:rPr dirty="0"/>
              <a:t>           </a:t>
            </a:r>
            <a:r>
              <a:rPr lang="nl-NL" dirty="0"/>
              <a:t>         </a:t>
            </a:r>
            <a:r>
              <a:rPr dirty="0"/>
              <a:t> 1.230          </a:t>
            </a:r>
          </a:p>
          <a:p>
            <a:r>
              <a:rPr dirty="0"/>
              <a:t>in </a:t>
            </a:r>
            <a:r>
              <a:rPr dirty="0" err="1"/>
              <a:t>november</a:t>
            </a:r>
            <a:r>
              <a:rPr dirty="0"/>
              <a:t> 2021 </a:t>
            </a:r>
            <a:r>
              <a:rPr dirty="0" err="1"/>
              <a:t>waren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er 780!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Uitwerking contributi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Uitwerking contributie:</a:t>
            </a:r>
          </a:p>
        </p:txBody>
      </p:sp>
      <p:graphicFrame>
        <p:nvGraphicFramePr>
          <p:cNvPr id="196" name="Tabel 1"/>
          <p:cNvGraphicFramePr/>
          <p:nvPr/>
        </p:nvGraphicFramePr>
        <p:xfrm>
          <a:off x="1026996" y="1551694"/>
          <a:ext cx="9335211" cy="4121657"/>
        </p:xfrm>
        <a:graphic>
          <a:graphicData uri="http://schemas.openxmlformats.org/drawingml/2006/table">
            <a:tbl>
              <a:tblPr firstRow="1"/>
              <a:tblGrid>
                <a:gridCol w="185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73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600" b="1"/>
                        <a:t>Nu:</a:t>
                      </a:r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600" b="1"/>
                        <a:t>plus indexatie 4%</a:t>
                      </a:r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basislidmaatschap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tennis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208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288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tennis overdag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150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156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0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padel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250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260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13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padel overdag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combi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250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260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056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combi overdag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200</a:t>
                      </a:r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208</a:t>
                      </a:r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7" name="Let wel: er is een automatische indexatie afgesproken in de ALV van eind 2022, dus feitelijk zou er twee jaar indexatie kunnen worden toegepast namelijk 2024 én 2025."/>
          <p:cNvSpPr txBox="1"/>
          <p:nvPr/>
        </p:nvSpPr>
        <p:spPr>
          <a:xfrm>
            <a:off x="935432" y="5765471"/>
            <a:ext cx="9461010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57200">
              <a:defRPr sz="3200" i="1"/>
            </a:pPr>
            <a:r>
              <a:rPr sz="1600"/>
              <a:t>Let wel: er is een automatische indexatie afgesproken in de ALV van eind 2022, dus feitelijk zou er </a:t>
            </a:r>
            <a:r>
              <a:rPr sz="1600" b="1"/>
              <a:t>twee</a:t>
            </a:r>
            <a:r>
              <a:rPr sz="1600"/>
              <a:t> jaar indexatie kunnen worden toegepast namelijk 2024 én 2025.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Uitwerking contributi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Uitwerking contributie:</a:t>
            </a:r>
          </a:p>
        </p:txBody>
      </p:sp>
      <p:graphicFrame>
        <p:nvGraphicFramePr>
          <p:cNvPr id="200" name="Tabel 1"/>
          <p:cNvGraphicFramePr/>
          <p:nvPr/>
        </p:nvGraphicFramePr>
        <p:xfrm>
          <a:off x="1026996" y="1551694"/>
          <a:ext cx="9335211" cy="4121657"/>
        </p:xfrm>
        <a:graphic>
          <a:graphicData uri="http://schemas.openxmlformats.org/drawingml/2006/table">
            <a:tbl>
              <a:tblPr firstRow="1"/>
              <a:tblGrid>
                <a:gridCol w="185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73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600" b="1"/>
                        <a:t>Nu:</a:t>
                      </a:r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600" b="1"/>
                        <a:t>plus indexatie 4%</a:t>
                      </a:r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600" b="1"/>
                        <a:t>Nieuw</a:t>
                      </a:r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basislidmaatschap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120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tennis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208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90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210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288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tennis overdag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150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156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40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160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0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padel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250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260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155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275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13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padel overdag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80*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combi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250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260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165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285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056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combi overdag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200</a:t>
                      </a:r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208</a:t>
                      </a:r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90</a:t>
                      </a:r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210</a:t>
                      </a:r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1" name="* 50% korting icm volledig tennis"/>
          <p:cNvSpPr txBox="1"/>
          <p:nvPr/>
        </p:nvSpPr>
        <p:spPr>
          <a:xfrm>
            <a:off x="1062194" y="6394757"/>
            <a:ext cx="6035601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2500"/>
            </a:lvl1pPr>
          </a:lstStyle>
          <a:p>
            <a:r>
              <a:rPr sz="1250"/>
              <a:t>* 50% korting icm volledig tennis</a:t>
            </a:r>
          </a:p>
        </p:txBody>
      </p:sp>
      <p:sp>
        <p:nvSpPr>
          <p:cNvPr id="202" name="Let wel: er is een automatische indexatie afgesproken in de ALV van eind 2022, dus feitelijk zou er twee jaar indexatie kunnen worden toegepast namelijk 2024 én 2025 en dan wordt tennis zelfs goedkoper."/>
          <p:cNvSpPr txBox="1"/>
          <p:nvPr/>
        </p:nvSpPr>
        <p:spPr>
          <a:xfrm>
            <a:off x="935432" y="5765471"/>
            <a:ext cx="9461010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57200">
              <a:defRPr sz="3200" i="1"/>
            </a:pPr>
            <a:r>
              <a:rPr sz="1600"/>
              <a:t>Let wel: er is een automatische indexatie afgesproken in de ALV van eind 2022, dus feitelijk zou er </a:t>
            </a:r>
            <a:r>
              <a:rPr sz="1600" b="1"/>
              <a:t>twee</a:t>
            </a:r>
            <a:r>
              <a:rPr sz="1600"/>
              <a:t> jaar indexatie kunnen worden toegepast namelijk 2024 én 2025 en dan wordt tennis zelfs goedkoper.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Uitwerking contributi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Uitwerking contributie:</a:t>
            </a:r>
          </a:p>
        </p:txBody>
      </p:sp>
      <p:graphicFrame>
        <p:nvGraphicFramePr>
          <p:cNvPr id="205" name="Tabel 1"/>
          <p:cNvGraphicFramePr/>
          <p:nvPr/>
        </p:nvGraphicFramePr>
        <p:xfrm>
          <a:off x="1026996" y="1551694"/>
          <a:ext cx="5492751" cy="4128006"/>
        </p:xfrm>
        <a:graphic>
          <a:graphicData uri="http://schemas.openxmlformats.org/drawingml/2006/table">
            <a:tbl>
              <a:tblPr firstRow="1"/>
              <a:tblGrid>
                <a:gridCol w="185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8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7300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600" b="1"/>
                        <a:t>Nu:</a:t>
                      </a:r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600" b="1"/>
                        <a:t>plus indexatie 4%</a:t>
                      </a:r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600" b="1"/>
                        <a:t>Nieuw</a:t>
                      </a:r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1600" b="1"/>
                        <a:t>Verschil met nu</a:t>
                      </a:r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basislidmaatschap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120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tennis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208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90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210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</a:t>
                      </a:r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288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tennis overdag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150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156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40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160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4</a:t>
                      </a:r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0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padel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250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260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155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275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15</a:t>
                      </a:r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13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padel overdag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80*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endParaRPr sz="1600"/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75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combi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250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260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165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285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25</a:t>
                      </a:r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056">
                <a:tc>
                  <a:txBody>
                    <a:bodyPr/>
                    <a:lstStyle/>
                    <a:p>
                      <a:pPr algn="l" defTabSz="914400"/>
                      <a:r>
                        <a:rPr sz="1600"/>
                        <a:t>combi overdag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200</a:t>
                      </a:r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208</a:t>
                      </a:r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90</a:t>
                      </a:r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210</a:t>
                      </a:r>
                    </a:p>
                  </a:txBody>
                  <a:tcPr marL="25400" marR="25400" marT="25400" marB="254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2</a:t>
                      </a:r>
                    </a:p>
                  </a:txBody>
                  <a:tcPr marL="25400" marR="25400" marT="25400" marB="254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6" name="* 50% korting icm volledig tennis"/>
          <p:cNvSpPr txBox="1"/>
          <p:nvPr/>
        </p:nvSpPr>
        <p:spPr>
          <a:xfrm>
            <a:off x="1062194" y="6394757"/>
            <a:ext cx="6035601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2500"/>
            </a:lvl1pPr>
          </a:lstStyle>
          <a:p>
            <a:r>
              <a:rPr sz="1250"/>
              <a:t>* 50% korting icm volledig tennis</a:t>
            </a:r>
          </a:p>
        </p:txBody>
      </p:sp>
      <p:sp>
        <p:nvSpPr>
          <p:cNvPr id="207" name="Let wel: er is een automatische indexatie afgesproken in de ALV van eind 2022, dus feitelijk zou er twee jaar indexatie kunnen worden toegepast namelijk 2024 én 2025 en dan wordt tennis zelfs goedkoper."/>
          <p:cNvSpPr txBox="1"/>
          <p:nvPr/>
        </p:nvSpPr>
        <p:spPr>
          <a:xfrm>
            <a:off x="935432" y="5765471"/>
            <a:ext cx="9461010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57200">
              <a:defRPr sz="3200" i="1"/>
            </a:pPr>
            <a:r>
              <a:rPr sz="1600"/>
              <a:t>Let wel: er is een automatische indexatie afgesproken in de ALV van eind 2022, dus feitelijk zou er </a:t>
            </a:r>
            <a:r>
              <a:rPr sz="1600" b="1"/>
              <a:t>twee</a:t>
            </a:r>
            <a:r>
              <a:rPr sz="1600"/>
              <a:t> jaar indexatie kunnen worden toegepast namelijk 2024 én 2025 en dan wordt tennis zelfs goedkoper.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evolg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Gevolg:</a:t>
            </a:r>
          </a:p>
        </p:txBody>
      </p:sp>
      <p:sp>
        <p:nvSpPr>
          <p:cNvPr id="210" name="eigenlijk wordt dus alleen padel wat duurder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eigenlijk wordt dus alleen padel wat duurder,</a:t>
            </a:r>
          </a:p>
          <a:p>
            <a:r>
              <a:t>voor de combi-leden die alleen willen tennissen wordt het goedkoper, (van 250 naar 210)</a:t>
            </a:r>
          </a:p>
          <a:p>
            <a:r>
              <a:t>voor de combi-leden die alleen overdag willen padellen wordt het goedkoper, (van 250 naar 200)</a:t>
            </a:r>
          </a:p>
          <a:p>
            <a:r>
              <a:t>voor de leden die alleen overdag willen tennissen (en nog geen 65 jaar zijn) wordt het goedkoper, (van 200 of 250 naar 160)</a:t>
            </a:r>
          </a:p>
          <a:p>
            <a:r>
              <a:t>er is dus een keuze!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adel duurde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Padel duurder?</a:t>
            </a:r>
          </a:p>
        </p:txBody>
      </p:sp>
      <p:sp>
        <p:nvSpPr>
          <p:cNvPr id="213" name="dat padel wat duurder wordt is eigenlijk wel logisch, immers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 padel wat duurder wordt is eigenlijk wel logisch, immers;</a:t>
            </a:r>
          </a:p>
          <a:p>
            <a:pPr lvl="1"/>
            <a:r>
              <a:t>eigen investering van de club,</a:t>
            </a:r>
          </a:p>
          <a:p>
            <a:pPr lvl="1"/>
            <a:r>
              <a:t>hogere slijtage banen, ook hoger dan voorzien,</a:t>
            </a:r>
          </a:p>
          <a:p>
            <a:pPr lvl="1"/>
            <a:r>
              <a:t>lastiger onderhoud van de banen,</a:t>
            </a:r>
          </a:p>
          <a:p>
            <a:pPr lvl="1"/>
            <a:r>
              <a:t>andere kosten zoals glazenwasser,</a:t>
            </a:r>
          </a:p>
          <a:p>
            <a:pPr lvl="1"/>
            <a:r>
              <a:t>ook een gevolg van “het altijd kunnen spelen” ipv digitaal een uurtje reserveren. </a:t>
            </a:r>
            <a:r>
              <a:rPr sz="1700"/>
              <a:t>(Shot, 9 banen, 2100 leden)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evolg voor totale contributi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Gevolg voor totale contributie</a:t>
            </a:r>
          </a:p>
        </p:txBody>
      </p:sp>
      <p:sp>
        <p:nvSpPr>
          <p:cNvPr id="216" name="als er van de combi-leden 10% kiest voor alleen tenni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als er van de combi-leden 10% kiest voor alleen tennis</a:t>
            </a:r>
          </a:p>
          <a:p>
            <a:r>
              <a:t>en als er van de combi-leden 60% kiest voor alleen padel</a:t>
            </a:r>
          </a:p>
          <a:p>
            <a:r>
              <a:t>en als van de combi-leden 5% kiest voor alleen overdag</a:t>
            </a:r>
          </a:p>
          <a:p>
            <a:r>
              <a:t>en dus 25% combi-lid blijft</a:t>
            </a:r>
          </a:p>
          <a:p>
            <a:r>
              <a:t>dan is de nieuwe totaal contributie 283.000 versus 279.000 nu, een kleine marge derhalve.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evolg nieuwe structuur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Gevolg nieuwe structuur:</a:t>
            </a:r>
          </a:p>
        </p:txBody>
      </p:sp>
      <p:sp>
        <p:nvSpPr>
          <p:cNvPr id="219" name="keuze voor leden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keuze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leden</a:t>
            </a:r>
            <a:r>
              <a:rPr dirty="0"/>
              <a:t>,</a:t>
            </a:r>
          </a:p>
          <a:p>
            <a:r>
              <a:rPr dirty="0" err="1"/>
              <a:t>betere</a:t>
            </a:r>
            <a:r>
              <a:rPr dirty="0"/>
              <a:t> </a:t>
            </a:r>
            <a:r>
              <a:rPr dirty="0" err="1"/>
              <a:t>sturing</a:t>
            </a:r>
            <a:r>
              <a:rPr dirty="0"/>
              <a:t> op </a:t>
            </a:r>
            <a:r>
              <a:rPr dirty="0" err="1"/>
              <a:t>aantallen</a:t>
            </a:r>
            <a:r>
              <a:rPr dirty="0"/>
              <a:t>, </a:t>
            </a:r>
          </a:p>
          <a:p>
            <a:r>
              <a:rPr dirty="0" err="1"/>
              <a:t>inzicht</a:t>
            </a:r>
            <a:r>
              <a:rPr dirty="0"/>
              <a:t> in </a:t>
            </a:r>
            <a:r>
              <a:rPr dirty="0" err="1"/>
              <a:t>opzeggingen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maken</a:t>
            </a:r>
            <a:r>
              <a:rPr dirty="0"/>
              <a:t> </a:t>
            </a:r>
            <a:r>
              <a:rPr dirty="0" err="1"/>
              <a:t>keuzes</a:t>
            </a:r>
            <a:r>
              <a:rPr dirty="0"/>
              <a:t>,</a:t>
            </a:r>
          </a:p>
          <a:p>
            <a:r>
              <a:rPr dirty="0" err="1"/>
              <a:t>einde</a:t>
            </a:r>
            <a:r>
              <a:rPr dirty="0"/>
              <a:t> </a:t>
            </a:r>
            <a:r>
              <a:rPr dirty="0" err="1"/>
              <a:t>wachtlijst</a:t>
            </a:r>
            <a:r>
              <a:rPr dirty="0"/>
              <a:t> tennis,</a:t>
            </a:r>
          </a:p>
          <a:p>
            <a:r>
              <a:rPr dirty="0" err="1"/>
              <a:t>duidelijkheid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mensen</a:t>
            </a:r>
            <a:r>
              <a:rPr dirty="0"/>
              <a:t> op de </a:t>
            </a:r>
            <a:r>
              <a:rPr dirty="0" err="1"/>
              <a:t>wachtlijst</a:t>
            </a:r>
            <a:r>
              <a:rPr dirty="0"/>
              <a:t>,</a:t>
            </a:r>
          </a:p>
          <a:p>
            <a:r>
              <a:rPr dirty="0" err="1"/>
              <a:t>één</a:t>
            </a:r>
            <a:r>
              <a:rPr dirty="0"/>
              <a:t> </a:t>
            </a:r>
            <a:r>
              <a:rPr dirty="0" err="1"/>
              <a:t>vereniging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B53DD-0A60-E585-40A2-2CF92632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Tennishal</a:t>
            </a:r>
            <a:r>
              <a:rPr lang="en-US" sz="3600" dirty="0"/>
              <a:t> SVTC</a:t>
            </a:r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id="{82AECBCD-B443-DA83-EE4D-825FBCA2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7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0">
            <a:extLst>
              <a:ext uri="{FF2B5EF4-FFF2-40B4-BE49-F238E27FC236}">
                <a16:creationId xmlns:a16="http://schemas.microsoft.com/office/drawing/2014/main" id="{82AECBCD-B443-DA83-EE4D-825FBCA2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0" y="-40"/>
            <a:ext cx="12191980" cy="4138903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301EE73F-289D-7BE1-42C5-0E3D7915D3C8}"/>
              </a:ext>
            </a:extLst>
          </p:cNvPr>
          <p:cNvSpPr/>
          <p:nvPr/>
        </p:nvSpPr>
        <p:spPr>
          <a:xfrm>
            <a:off x="557784" y="4599432"/>
            <a:ext cx="1399032" cy="46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8B53DD-0A60-E585-40A2-2CF92632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4306823"/>
            <a:ext cx="10109199" cy="585217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Agenda: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24E1E3-2EC5-F8B9-878B-13B1660C5269}"/>
              </a:ext>
            </a:extLst>
          </p:cNvPr>
          <p:cNvSpPr txBox="1"/>
          <p:nvPr/>
        </p:nvSpPr>
        <p:spPr>
          <a:xfrm>
            <a:off x="557784" y="4935961"/>
            <a:ext cx="6770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Algemeen</a:t>
            </a:r>
            <a:r>
              <a:rPr lang="en-US" sz="1800" dirty="0"/>
              <a:t> (Cees)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Lidmaatschapsvormen</a:t>
            </a:r>
            <a:r>
              <a:rPr lang="en-US" sz="1800" dirty="0"/>
              <a:t> + </a:t>
            </a:r>
            <a:r>
              <a:rPr lang="en-US" sz="1800" dirty="0" err="1"/>
              <a:t>Contributie</a:t>
            </a:r>
            <a:r>
              <a:rPr lang="en-US" sz="1800" dirty="0"/>
              <a:t> (Wout)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</a:t>
            </a:r>
            <a:r>
              <a:rPr lang="en-US" dirty="0" err="1"/>
              <a:t>tennishal</a:t>
            </a:r>
            <a:r>
              <a:rPr lang="en-US" dirty="0"/>
              <a:t> SVTC (Sander)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Vrijwilligers</a:t>
            </a:r>
            <a:r>
              <a:rPr lang="en-US" dirty="0"/>
              <a:t> (Cees)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631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E0DFD3-8C2D-214F-6521-03594CD73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l-NL" sz="3800" dirty="0"/>
              <a:t>Update tennishal SVTC</a:t>
            </a:r>
            <a:br>
              <a:rPr lang="nl-NL" sz="3800" dirty="0"/>
            </a:br>
            <a:endParaRPr lang="nl-NL" sz="3800" dirty="0"/>
          </a:p>
        </p:txBody>
      </p:sp>
      <p:sp>
        <p:nvSpPr>
          <p:cNvPr id="5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6B7139A4-8CF6-63E0-509E-FE72DF907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1273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A475B323-38C8-E0AD-87EC-F44AB6543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42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B53DD-0A60-E585-40A2-2CF92632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Vrijwilligers</a:t>
            </a:r>
            <a:endParaRPr lang="en-US" sz="3600" dirty="0"/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id="{82AECBCD-B443-DA83-EE4D-825FBCA2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0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0DFD3-8C2D-214F-6521-03594CD73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l-NL" sz="3800" dirty="0"/>
              <a:t>Stand van zaken tennisbaan 1-4</a:t>
            </a:r>
            <a:br>
              <a:rPr lang="nl-NL" sz="3800" dirty="0"/>
            </a:br>
            <a:endParaRPr lang="nl-NL" sz="3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F4C8D9-A4A7-A9F1-6A4F-1B0115423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nl-NL" sz="1300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6B7139A4-8CF6-63E0-509E-FE72DF907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1273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4434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31672A-B86B-7606-E396-748E549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3400" dirty="0"/>
              <a:t>Bedanken vrijwilligers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FB5113-0B8A-B6E7-B5CC-C8F45511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nl-NL" sz="2200" dirty="0"/>
          </a:p>
          <a:p>
            <a:r>
              <a:rPr lang="nl-NL" sz="2200" dirty="0"/>
              <a:t>Vertrek Trudy Ledenadministratie</a:t>
            </a:r>
          </a:p>
          <a:p>
            <a:endParaRPr lang="nl-NL" sz="2200" dirty="0"/>
          </a:p>
          <a:p>
            <a:r>
              <a:rPr lang="nl-NL" sz="2200" dirty="0"/>
              <a:t> Vertrek Alex – Parkbeheer/Sponsor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B9F0E-D633-E1F8-6666-3A89A9F48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r="12850"/>
          <a:stretch/>
        </p:blipFill>
        <p:spPr>
          <a:xfrm>
            <a:off x="5425028" y="1440663"/>
            <a:ext cx="5737202" cy="44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9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2C3ABD-E104-FA52-4E63-E6FDF2A7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3400"/>
              <a:t>Bestuurswisseling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A4FEBB-B7AE-F06D-E6D5-122E5D0F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1900" dirty="0"/>
          </a:p>
          <a:p>
            <a:r>
              <a:rPr lang="nl-NL" sz="1900" dirty="0"/>
              <a:t>Nick van der Linde - Penningmeester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ABF4B-E19B-4141-BB87-9B4C15B59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r="2317" b="1"/>
          <a:stretch/>
        </p:blipFill>
        <p:spPr>
          <a:xfrm>
            <a:off x="4654296" y="1307171"/>
            <a:ext cx="6903720" cy="424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44E5F1-70C7-9F76-D59C-125FD1AC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Vragen?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31F4BD68-401D-2880-4416-F9ECBB2E3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  <p:pic>
        <p:nvPicPr>
          <p:cNvPr id="27" name="Afbeelding 26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B26E55B3-FB77-94E4-5B17-CC5C54CC3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4" y="2249269"/>
            <a:ext cx="5587458" cy="14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4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B53DD-0A60-E585-40A2-2CF92632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69" y="4369936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Algemeen</a:t>
            </a:r>
            <a:endParaRPr lang="en-US" sz="3600" dirty="0"/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id="{82AECBCD-B443-DA83-EE4D-825FBCA2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B53DD-0A60-E585-40A2-2CF92632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Lidmaatschapsvormen</a:t>
            </a:r>
            <a:r>
              <a:rPr lang="en-US" sz="3600" dirty="0"/>
              <a:t> + </a:t>
            </a:r>
            <a:r>
              <a:rPr lang="en-US" sz="3600" dirty="0" err="1"/>
              <a:t>Contributie</a:t>
            </a:r>
            <a:endParaRPr lang="en-US" sz="3600" dirty="0"/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id="{82AECBCD-B443-DA83-EE4D-825FBCA2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8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ntroductie"/>
          <p:cNvSpPr txBox="1">
            <a:spLocks noGrp="1"/>
          </p:cNvSpPr>
          <p:nvPr>
            <p:ph type="title"/>
          </p:nvPr>
        </p:nvSpPr>
        <p:spPr>
          <a:xfrm>
            <a:off x="603250" y="538680"/>
            <a:ext cx="10985500" cy="716582"/>
          </a:xfrm>
          <a:prstGeom prst="rect">
            <a:avLst/>
          </a:prstGeom>
        </p:spPr>
        <p:txBody>
          <a:bodyPr/>
          <a:lstStyle/>
          <a:p>
            <a:r>
              <a:t>Introductie</a:t>
            </a:r>
          </a:p>
        </p:txBody>
      </p:sp>
      <p:sp>
        <p:nvSpPr>
          <p:cNvPr id="176" name="november 2021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november 2021: </a:t>
            </a:r>
          </a:p>
          <a:p>
            <a:pPr lvl="1"/>
            <a:r>
              <a:t>in gebruikname padelbanen</a:t>
            </a:r>
          </a:p>
          <a:p>
            <a:pPr lvl="1"/>
            <a:r>
              <a:t>extra contributie 50 euro</a:t>
            </a:r>
          </a:p>
          <a:p>
            <a:pPr lvl="1"/>
            <a:r>
              <a:t>geen apart padel-lidmaatschap</a:t>
            </a:r>
          </a:p>
          <a:p>
            <a:r>
              <a:t>later gekozen voor nog maar één lidmaatschap voor zowel tennis als padel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Ontwikkeling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Ontwikkeling:</a:t>
            </a:r>
          </a:p>
        </p:txBody>
      </p:sp>
      <p:sp>
        <p:nvSpPr>
          <p:cNvPr id="179" name="heel veel animo voor padel en dus veel nieuwe leden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heel veel animo voor padel en dus veel nieuwe leden,</a:t>
            </a:r>
          </a:p>
          <a:p>
            <a:r>
              <a:t>teveel nieuwe leden want in de avonden te druk,</a:t>
            </a:r>
          </a:p>
          <a:p>
            <a:r>
              <a:t>dus in 2023 is er een wachtlijst ingesteld,</a:t>
            </a:r>
          </a:p>
          <a:p>
            <a:r>
              <a:t>alleen nieuwe leden als er opzeggingen waren,</a:t>
            </a:r>
          </a:p>
          <a:p>
            <a:r>
              <a:t>en alleen nieuwe leden die kozen voor tennis werden toegelaten.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evolgen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Gevolgen:</a:t>
            </a:r>
          </a:p>
        </p:txBody>
      </p:sp>
      <p:sp>
        <p:nvSpPr>
          <p:cNvPr id="182" name="een nieuw lid dat alleen wilde tennissen bleef toch op de wachtlijst voor het vinkje padel , dat is tenslotte onderdeel van het lidmaatschap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t>een nieuw lid dat alleen wilde tennissen bleef toch op de wachtlijst voor het vinkje padel , dat is tenslotte onderdeel van het lidmaatschap,</a:t>
            </a:r>
          </a:p>
          <a:p>
            <a:r>
              <a:t>het werkelijke aantal tennissers of aantal padellers werd niet duidelijker,</a:t>
            </a:r>
          </a:p>
          <a:p>
            <a:r>
              <a:t>van alle combi-leden zal een aantal nooit padellen en een aantal nooit tennissen,</a:t>
            </a:r>
          </a:p>
          <a:p>
            <a:r>
              <a:t>maar helaas geen inzicht, daarmee is sturen op aantallen vrijwel onmogelijk,</a:t>
            </a:r>
          </a:p>
          <a:p>
            <a:r>
              <a:t>En dat was allemaal vóór het instellen van de wachtlijst ook geen probleem maar nu dus wel.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bijkomend is dat het lijkt alsof het aantal tennissers eerder afneemt dan toeneemt terwijl een toename juist gewenst i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bijkomend is dat het lijkt alsof het aantal tennissers eerder afneemt dan toeneemt terwijl een toename juist gewenst is.</a:t>
            </a:r>
          </a:p>
          <a:p>
            <a:r>
              <a:t>het prijskaartje van het lidmaatschap (250,-) kan een reden zijn,</a:t>
            </a:r>
          </a:p>
          <a:p>
            <a:r>
              <a:t>maar ook het gevoel wel voor padel te betalen terwijl er geen wens voor padel is. </a:t>
            </a:r>
          </a:p>
          <a:p>
            <a:r>
              <a:t>zeker weten doen we het niet maar feit is wel dat de 250,- contributie voor alleen tennis aan de hoge kant is.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Wensen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Wensen:</a:t>
            </a:r>
          </a:p>
        </p:txBody>
      </p:sp>
      <p:sp>
        <p:nvSpPr>
          <p:cNvPr id="187" name="beter kunnen sturen op aantallen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beter kunnen sturen op aantallen,</a:t>
            </a:r>
          </a:p>
          <a:p>
            <a:r>
              <a:t>keuze voor de leden, nu maar één keus en dat is combi-lidmaatschap,</a:t>
            </a:r>
          </a:p>
          <a:p>
            <a:r>
              <a:t>invloed op wachtlijst krijgen,</a:t>
            </a:r>
          </a:p>
          <a:p>
            <a:r>
              <a:t>stoppen met wachtlijst tennis,</a:t>
            </a:r>
          </a:p>
          <a:p>
            <a:r>
              <a:t>betere kostenverdeling over de onderdelen, al is het maar voor het gevoel,</a:t>
            </a:r>
          </a:p>
          <a:p>
            <a:r>
              <a:t>variatie in contributie-aanpassingen zou handig kunnen zijn,</a:t>
            </a:r>
          </a:p>
          <a:p>
            <a:r>
              <a:t>onder het dak van één vereniging.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909</Words>
  <Application>Microsoft Office PowerPoint</Application>
  <PresentationFormat>Breedbeeld</PresentationFormat>
  <Paragraphs>191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Kantoorthema</vt:lpstr>
      <vt:lpstr>Algemene Ledenvergadering 20 november 2024</vt:lpstr>
      <vt:lpstr>Agenda:</vt:lpstr>
      <vt:lpstr>Algemeen</vt:lpstr>
      <vt:lpstr>Lidmaatschapsvormen + Contributie</vt:lpstr>
      <vt:lpstr>Introductie</vt:lpstr>
      <vt:lpstr>Ontwikkeling:</vt:lpstr>
      <vt:lpstr>Gevolgen:</vt:lpstr>
      <vt:lpstr>PowerPoint-presentatie</vt:lpstr>
      <vt:lpstr>Wensen:</vt:lpstr>
      <vt:lpstr>Voorstel</vt:lpstr>
      <vt:lpstr>aantallen</vt:lpstr>
      <vt:lpstr>Uitwerking contributie:</vt:lpstr>
      <vt:lpstr>Uitwerking contributie:</vt:lpstr>
      <vt:lpstr>Uitwerking contributie:</vt:lpstr>
      <vt:lpstr>Gevolg:</vt:lpstr>
      <vt:lpstr>Padel duurder?</vt:lpstr>
      <vt:lpstr>Gevolg voor totale contributie</vt:lpstr>
      <vt:lpstr>Gevolg nieuwe structuur:</vt:lpstr>
      <vt:lpstr>Tennishal SVTC</vt:lpstr>
      <vt:lpstr>Update tennishal SVTC </vt:lpstr>
      <vt:lpstr>Vrijwilligers</vt:lpstr>
      <vt:lpstr>Stand van zaken tennisbaan 1-4 </vt:lpstr>
      <vt:lpstr>Bedanken vrijwilligers</vt:lpstr>
      <vt:lpstr>Bestuurswisseling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STATUTENWIJZIGING </dc:title>
  <dc:creator>Cees Berkel</dc:creator>
  <cp:lastModifiedBy>Olav Kragten | TPV Spitsbergen</cp:lastModifiedBy>
  <cp:revision>10</cp:revision>
  <dcterms:created xsi:type="dcterms:W3CDTF">2024-04-29T12:13:09Z</dcterms:created>
  <dcterms:modified xsi:type="dcterms:W3CDTF">2024-11-22T00:54:30Z</dcterms:modified>
</cp:coreProperties>
</file>